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6" r:id="rId5"/>
    <p:sldId id="265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4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9161-C154-4704-994E-949732BE7C2D}" type="datetimeFigureOut">
              <a:rPr lang="en-US" smtClean="0"/>
              <a:t>1/1/2015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234C-A707-4576-9548-1B3651ADF2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88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9161-C154-4704-994E-949732BE7C2D}" type="datetimeFigureOut">
              <a:rPr lang="en-US" smtClean="0"/>
              <a:t>1/1/2015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234C-A707-4576-9548-1B3651ADF2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3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9161-C154-4704-994E-949732BE7C2D}" type="datetimeFigureOut">
              <a:rPr lang="en-US" smtClean="0"/>
              <a:t>1/1/2015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234C-A707-4576-9548-1B3651ADF2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440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9161-C154-4704-994E-949732BE7C2D}" type="datetimeFigureOut">
              <a:rPr lang="en-US" smtClean="0"/>
              <a:t>1/1/2015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234C-A707-4576-9548-1B3651ADF2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5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9161-C154-4704-994E-949732BE7C2D}" type="datetimeFigureOut">
              <a:rPr lang="en-US" smtClean="0"/>
              <a:t>1/1/2015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234C-A707-4576-9548-1B3651ADF2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12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9161-C154-4704-994E-949732BE7C2D}" type="datetimeFigureOut">
              <a:rPr lang="en-US" smtClean="0"/>
              <a:t>1/1/2015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234C-A707-4576-9548-1B3651ADF2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94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9161-C154-4704-994E-949732BE7C2D}" type="datetimeFigureOut">
              <a:rPr lang="en-US" smtClean="0"/>
              <a:t>1/1/2015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234C-A707-4576-9548-1B3651ADF2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09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9161-C154-4704-994E-949732BE7C2D}" type="datetimeFigureOut">
              <a:rPr lang="en-US" smtClean="0"/>
              <a:t>1/1/2015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234C-A707-4576-9548-1B3651ADF2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17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9161-C154-4704-994E-949732BE7C2D}" type="datetimeFigureOut">
              <a:rPr lang="en-US" smtClean="0"/>
              <a:t>1/1/2015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234C-A707-4576-9548-1B3651ADF2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78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9161-C154-4704-994E-949732BE7C2D}" type="datetimeFigureOut">
              <a:rPr lang="en-US" smtClean="0"/>
              <a:t>1/1/2015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234C-A707-4576-9548-1B3651ADF2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03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9161-C154-4704-994E-949732BE7C2D}" type="datetimeFigureOut">
              <a:rPr lang="en-US" smtClean="0"/>
              <a:t>1/1/2015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234C-A707-4576-9548-1B3651ADF2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30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89161-C154-4704-994E-949732BE7C2D}" type="datetimeFigureOut">
              <a:rPr lang="en-US" smtClean="0"/>
              <a:t>1/1/2015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B234C-A707-4576-9548-1B3651ADF2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83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-way.com/" TargetMode="External"/><Relationship Id="rId2" Type="http://schemas.openxmlformats.org/officeDocument/2006/relationships/hyperlink" Target="http://us.rd.yahoo.com/finance/profile/map/*http:/maps.yahoo.com/maps_result?addr=2211%20Old%20Earhart%20Road%20Suite%20100&amp;csz=Ann%20Arbor%20MI%2048105&amp;country=United%20Stat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PDW Review Of CNW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336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sz="1800" u="sng" dirty="0" smtClean="0"/>
              <a:t>Recommend  1/4 to 1/2 position – next call/analysts Mtg (end of Jan 15)</a:t>
            </a:r>
          </a:p>
          <a:p>
            <a:r>
              <a:rPr lang="en-US" sz="1800" u="sng" dirty="0" smtClean="0"/>
              <a:t>Place on </a:t>
            </a:r>
            <a:r>
              <a:rPr lang="en-US" sz="1800" u="sng" dirty="0" smtClean="0"/>
              <a:t>a “Watch </a:t>
            </a:r>
            <a:r>
              <a:rPr lang="en-US" sz="1800" u="sng" dirty="0" smtClean="0"/>
              <a:t>List” and buy on </a:t>
            </a:r>
            <a:r>
              <a:rPr lang="en-US" sz="1800" u="sng" dirty="0" smtClean="0"/>
              <a:t>any corrections </a:t>
            </a:r>
            <a:r>
              <a:rPr lang="en-US" sz="1800" u="sng" dirty="0" smtClean="0"/>
              <a:t>(&lt;$45 mid point, 40 to 50)</a:t>
            </a:r>
          </a:p>
          <a:p>
            <a:r>
              <a:rPr lang="en-US" sz="1800" dirty="0" smtClean="0"/>
              <a:t>Missed a great entry point at $40 back at Oct </a:t>
            </a:r>
            <a:r>
              <a:rPr lang="en-US" sz="1800" dirty="0" smtClean="0"/>
              <a:t>13, 20-25</a:t>
            </a:r>
            <a:r>
              <a:rPr lang="en-US" sz="1800" dirty="0" smtClean="0"/>
              <a:t>% run from Oct to current</a:t>
            </a:r>
          </a:p>
          <a:p>
            <a:r>
              <a:rPr lang="en-US" sz="1800" dirty="0" smtClean="0"/>
              <a:t>Not much news, generally positive, anticipate higher earnings/margins in 2015 </a:t>
            </a:r>
          </a:p>
          <a:p>
            <a:r>
              <a:rPr lang="en-US" sz="1800" dirty="0" smtClean="0"/>
              <a:t>Current risk/reward at high 40s – down 10 (Oct </a:t>
            </a:r>
            <a:r>
              <a:rPr lang="en-US" sz="1800" dirty="0" smtClean="0"/>
              <a:t>lows - 40) </a:t>
            </a:r>
            <a:r>
              <a:rPr lang="en-US" sz="1800" dirty="0" smtClean="0"/>
              <a:t>, up </a:t>
            </a:r>
            <a:r>
              <a:rPr lang="en-US" sz="1800" dirty="0"/>
              <a:t>5</a:t>
            </a:r>
            <a:r>
              <a:rPr lang="en-US" sz="1800" dirty="0" smtClean="0"/>
              <a:t> (price </a:t>
            </a:r>
            <a:r>
              <a:rPr lang="en-US" sz="1800" dirty="0" smtClean="0"/>
              <a:t>targets, 50-51)</a:t>
            </a:r>
            <a:endParaRPr lang="en-US" sz="1800" dirty="0" smtClean="0"/>
          </a:p>
          <a:p>
            <a:r>
              <a:rPr lang="en-US" sz="1800" dirty="0" smtClean="0"/>
              <a:t>Analyst are neutral, stock price targets are ~50-51</a:t>
            </a:r>
          </a:p>
          <a:p>
            <a:r>
              <a:rPr lang="en-US" sz="1800" dirty="0" smtClean="0"/>
              <a:t>Longer term fundamentals look positive, </a:t>
            </a:r>
            <a:r>
              <a:rPr lang="en-US" sz="1800" dirty="0" smtClean="0"/>
              <a:t>current P/E fully </a:t>
            </a:r>
            <a:r>
              <a:rPr lang="en-US" sz="1800" dirty="0" smtClean="0"/>
              <a:t>valued, PEG med buy</a:t>
            </a:r>
          </a:p>
          <a:p>
            <a:r>
              <a:rPr lang="en-US" sz="1800" dirty="0" smtClean="0"/>
              <a:t>Solid </a:t>
            </a:r>
            <a:r>
              <a:rPr lang="en-US" sz="1800" dirty="0"/>
              <a:t>M</a:t>
            </a:r>
            <a:r>
              <a:rPr lang="en-US" sz="1800" dirty="0" smtClean="0"/>
              <a:t>idwest US (85 yr old) trucking  &amp; logistics, not </a:t>
            </a:r>
            <a:r>
              <a:rPr lang="en-US" sz="1800" dirty="0" smtClean="0"/>
              <a:t>tied to oil RR </a:t>
            </a:r>
            <a:r>
              <a:rPr lang="en-US" sz="1800" dirty="0" smtClean="0"/>
              <a:t>tank car </a:t>
            </a:r>
            <a:r>
              <a:rPr lang="en-US" sz="1800" dirty="0" smtClean="0"/>
              <a:t>Logistics</a:t>
            </a:r>
            <a:endParaRPr lang="en-US" sz="1800" dirty="0" smtClean="0"/>
          </a:p>
          <a:p>
            <a:r>
              <a:rPr lang="en-US" sz="1800" dirty="0" smtClean="0"/>
              <a:t>425 ops locations in US, 20 international (AP, Europe)</a:t>
            </a:r>
          </a:p>
          <a:p>
            <a:r>
              <a:rPr lang="en-US" sz="1800" dirty="0" smtClean="0"/>
              <a:t>Menlo Logistics, HQd in SFO offers international Logistics services </a:t>
            </a:r>
          </a:p>
          <a:p>
            <a:r>
              <a:rPr lang="en-US" sz="1800" dirty="0" smtClean="0"/>
              <a:t>Low debt vs </a:t>
            </a:r>
            <a:r>
              <a:rPr lang="en-US" sz="1800" dirty="0" smtClean="0"/>
              <a:t>UPS</a:t>
            </a:r>
            <a:endParaRPr lang="en-US" sz="1800" dirty="0" smtClean="0"/>
          </a:p>
          <a:p>
            <a:r>
              <a:rPr lang="en-US" sz="1800" dirty="0" smtClean="0"/>
              <a:t>Excellent list of institutional owners – Vanguard small cap</a:t>
            </a:r>
          </a:p>
          <a:p>
            <a:r>
              <a:rPr lang="en-US" sz="1800" dirty="0" smtClean="0"/>
              <a:t>Tech indicators </a:t>
            </a:r>
            <a:r>
              <a:rPr lang="en-US" sz="1800" dirty="0" smtClean="0"/>
              <a:t>neutral </a:t>
            </a:r>
            <a:r>
              <a:rPr lang="en-US" sz="1800" dirty="0" smtClean="0"/>
              <a:t>to close to over bought</a:t>
            </a:r>
          </a:p>
          <a:p>
            <a:r>
              <a:rPr lang="en-US" sz="1800" dirty="0" smtClean="0"/>
              <a:t>Low oil prices (a positive), increasing interest rates/strong dollar </a:t>
            </a:r>
            <a:r>
              <a:rPr lang="en-US" sz="1800" dirty="0" smtClean="0"/>
              <a:t>(</a:t>
            </a:r>
            <a:r>
              <a:rPr lang="en-US" sz="1800" dirty="0" smtClean="0"/>
              <a:t>positive </a:t>
            </a:r>
            <a:r>
              <a:rPr lang="en-US" sz="1800" dirty="0" smtClean="0"/>
              <a:t>- </a:t>
            </a:r>
            <a:r>
              <a:rPr lang="en-US" sz="1800" dirty="0" smtClean="0"/>
              <a:t>more US </a:t>
            </a:r>
            <a:r>
              <a:rPr lang="en-US" sz="1800" dirty="0" smtClean="0"/>
              <a:t>commerce &amp; buying </a:t>
            </a:r>
            <a:r>
              <a:rPr lang="en-US" sz="1800" dirty="0" smtClean="0"/>
              <a:t>power, positive), slowing world economy (neutral – CNW has some non US logistics)</a:t>
            </a:r>
          </a:p>
          <a:p>
            <a:r>
              <a:rPr lang="en-US" sz="1800" dirty="0" smtClean="0"/>
              <a:t>Robert Bassett (CEO), Stephen Bruffett  (CFO) &amp; Robert Bianco JR (CEO Menlo &amp; VP Conway) – </a:t>
            </a:r>
            <a:r>
              <a:rPr lang="en-US" sz="1800" dirty="0"/>
              <a:t>M</a:t>
            </a:r>
            <a:r>
              <a:rPr lang="en-US" sz="1800" dirty="0" smtClean="0"/>
              <a:t>idwest folk, well trained, lots of experience in trucking &amp; logistics, long time service w/Conway </a:t>
            </a:r>
            <a:endParaRPr lang="en-US" sz="1800" dirty="0" smtClean="0"/>
          </a:p>
          <a:p>
            <a:r>
              <a:rPr lang="en-US" sz="1800" dirty="0" smtClean="0"/>
              <a:t>Recent CNBC chatter from pundits claiming US trucking has lagged the transports run – they liked Swift (another US trucker)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526424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800" b="1" dirty="0"/>
              <a:t>Con-way Inc.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2211 Old Earhart Road</a:t>
            </a:r>
            <a:br>
              <a:rPr lang="en-US" sz="1800" dirty="0"/>
            </a:br>
            <a:r>
              <a:rPr lang="en-US" sz="1800" dirty="0"/>
              <a:t>Suite 100</a:t>
            </a:r>
            <a:br>
              <a:rPr lang="en-US" sz="1800" dirty="0"/>
            </a:br>
            <a:r>
              <a:rPr lang="en-US" sz="1800" dirty="0"/>
              <a:t>Ann Arbor, MI 48105</a:t>
            </a:r>
            <a:br>
              <a:rPr lang="en-US" sz="1800" dirty="0"/>
            </a:br>
            <a:r>
              <a:rPr lang="en-US" sz="1800" dirty="0"/>
              <a:t>United States - </a:t>
            </a:r>
            <a:r>
              <a:rPr lang="en-US" sz="1800" dirty="0">
                <a:hlinkClick r:id="rId2"/>
              </a:rPr>
              <a:t>Map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Phone: 734-757-1444</a:t>
            </a:r>
            <a:br>
              <a:rPr lang="en-US" sz="1800" dirty="0"/>
            </a:br>
            <a:r>
              <a:rPr lang="en-US" sz="1800" dirty="0"/>
              <a:t>Fax: 734-757-1158</a:t>
            </a:r>
            <a:br>
              <a:rPr lang="en-US" sz="1800" dirty="0"/>
            </a:br>
            <a:r>
              <a:rPr lang="en-US" sz="1800" dirty="0"/>
              <a:t>Website: 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www.con-way.com</a:t>
            </a:r>
            <a:endParaRPr lang="en-US" sz="1800" dirty="0" smtClean="0"/>
          </a:p>
          <a:p>
            <a:r>
              <a:rPr lang="en-US" sz="1800" dirty="0" smtClean="0"/>
              <a:t>Con-way </a:t>
            </a:r>
            <a:r>
              <a:rPr lang="en-US" sz="1800" dirty="0"/>
              <a:t>Inc., together with its subsidiaries, provides transportation, logistics, and supply chain management services to various manufacturing, industrial, and retail customers in North America and internationally. It operates through three segments: Freight, Logistics, and Truckload. The Freight segment offers day-definite regional, inter-regional, and transcontinental less-than-truckload freight services with a fleet of line-haul, and pickup-and-delivery tractors and trailers. As of December 31, 2013, this segment owned and operated approximately 9,300 tractors and 24,600 trailers. The Logistics segment develops contract-logistics solutions, such as manages complex distribution networks; and provides supply chain engineering and consulting services, as well as multimodal freight brokerage services. This segments supply-chain management offerings are primarily related to transportation-management and contract-warehousing services. The Truckload segment offers dry-van transportation services that include short- and long-haul, and asset-based transportation services using a fleet of tractors and trailers. As of December 31, 2013, this segment owned and operated approximately 2,700 tractors and 8,200 trailers. Con-way Inc. was founded in 1929 and is headquartered in Ann Arbor, Michigan</a:t>
            </a:r>
            <a:br>
              <a:rPr lang="en-US" sz="1800" dirty="0"/>
            </a:b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133744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Profile 2 – CNW is a distant No. 3+ after Fedex and UPS, gross margins similar to UPS, PEG 1.4 better than UPS, similar P/E, P/S low, UPS scale provides better Ops margin 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3000"/>
            <a:ext cx="71120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7872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Recent News – Positive headline news, 2014 </a:t>
            </a:r>
            <a:r>
              <a:rPr lang="en-US" sz="2000" dirty="0" smtClean="0"/>
              <a:t>“winners”, </a:t>
            </a:r>
            <a:r>
              <a:rPr lang="en-US" sz="2000" dirty="0" smtClean="0"/>
              <a:t>Veterans support, good earnings, DOD award, CNBC pundits said trucking was due for increased earnings in 15 (Dec 31)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65521"/>
            <a:ext cx="7213600" cy="5163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7872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28600"/>
            <a:ext cx="8229600" cy="1143000"/>
          </a:xfrm>
        </p:spPr>
        <p:txBody>
          <a:bodyPr/>
          <a:lstStyle/>
          <a:p>
            <a:r>
              <a:rPr lang="en-US" dirty="0" smtClean="0"/>
              <a:t>Key Stats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371600"/>
            <a:ext cx="8001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RCL                                                      UPS</a:t>
            </a:r>
            <a:endParaRPr lang="en-US" dirty="0"/>
          </a:p>
          <a:p>
            <a:r>
              <a:rPr lang="en-US" dirty="0" smtClean="0"/>
              <a:t>Trailing P/E =23 (fully valued)         27.8</a:t>
            </a:r>
          </a:p>
          <a:p>
            <a:r>
              <a:rPr lang="en-US" dirty="0" smtClean="0"/>
              <a:t>Forward (5 yr) P/E=17.4 (LT BUY)   19.8</a:t>
            </a:r>
          </a:p>
          <a:p>
            <a:r>
              <a:rPr lang="en-US" dirty="0" smtClean="0"/>
              <a:t>PEG(5 yr)=</a:t>
            </a:r>
            <a:r>
              <a:rPr lang="en-US" dirty="0"/>
              <a:t> </a:t>
            </a:r>
            <a:r>
              <a:rPr lang="en-US" dirty="0" smtClean="0"/>
              <a:t>1.4 Med BUY                   2.1</a:t>
            </a:r>
            <a:endParaRPr lang="en-US" dirty="0"/>
          </a:p>
          <a:p>
            <a:r>
              <a:rPr lang="en-US" dirty="0" smtClean="0"/>
              <a:t>Debt/Equity=60 (Low vs UPS)         218</a:t>
            </a:r>
          </a:p>
          <a:p>
            <a:r>
              <a:rPr lang="en-US" dirty="0" smtClean="0"/>
              <a:t>Short Float %= 3.9 (No squeeze)     1.6</a:t>
            </a:r>
          </a:p>
          <a:p>
            <a:r>
              <a:rPr lang="en-US" dirty="0" smtClean="0"/>
              <a:t>Book Value = $21.8/sh                      6.2  </a:t>
            </a:r>
          </a:p>
          <a:p>
            <a:endParaRPr lang="en-US" dirty="0" smtClean="0"/>
          </a:p>
          <a:p>
            <a:r>
              <a:rPr lang="en-US" dirty="0" smtClean="0"/>
              <a:t>Current P/E comparable to best in sector UPS</a:t>
            </a:r>
          </a:p>
          <a:p>
            <a:r>
              <a:rPr lang="en-US" dirty="0" smtClean="0"/>
              <a:t>Future – </a:t>
            </a:r>
            <a:r>
              <a:rPr lang="en-US" dirty="0" smtClean="0"/>
              <a:t>Med long </a:t>
            </a:r>
            <a:r>
              <a:rPr lang="en-US" dirty="0" smtClean="0"/>
              <a:t>term buy with a 17.4 P/E and w/PEG of 1.4</a:t>
            </a:r>
          </a:p>
          <a:p>
            <a:r>
              <a:rPr lang="en-US" dirty="0" smtClean="0"/>
              <a:t>Profit margins similar to UPS</a:t>
            </a:r>
          </a:p>
          <a:p>
            <a:r>
              <a:rPr lang="en-US" dirty="0" smtClean="0"/>
              <a:t>Gross profit s tripled over 2013-14 yrs, expect </a:t>
            </a:r>
            <a:r>
              <a:rPr lang="en-US" dirty="0" smtClean="0"/>
              <a:t>to continue in 15</a:t>
            </a:r>
            <a:endParaRPr lang="en-US" dirty="0" smtClean="0"/>
          </a:p>
          <a:p>
            <a:r>
              <a:rPr lang="en-US" dirty="0" smtClean="0"/>
              <a:t>Operating &amp; net  income 4X increasing over 2013-14, expect </a:t>
            </a:r>
            <a:r>
              <a:rPr lang="en-US" dirty="0" smtClean="0"/>
              <a:t>to </a:t>
            </a:r>
            <a:r>
              <a:rPr lang="en-US" dirty="0" smtClean="0"/>
              <a:t>continue </a:t>
            </a:r>
            <a:r>
              <a:rPr lang="en-US" dirty="0" smtClean="0"/>
              <a:t>in 15</a:t>
            </a:r>
            <a:endParaRPr lang="en-US" dirty="0" smtClean="0"/>
          </a:p>
          <a:p>
            <a:r>
              <a:rPr lang="en-US" dirty="0" smtClean="0"/>
              <a:t>Selling , operations &amp; other costs flat over 2013-14 </a:t>
            </a:r>
          </a:p>
          <a:p>
            <a:r>
              <a:rPr lang="en-US" dirty="0" smtClean="0"/>
              <a:t>Low debt vs 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03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Good list of large institutional investors – they will likely drive how the stock behaves, no whales or activists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239000" cy="542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969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Analysts – Close to fully valued, neutral/hold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38200"/>
            <a:ext cx="7896447" cy="5922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6709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28600"/>
            <a:ext cx="8229600" cy="914400"/>
          </a:xfrm>
        </p:spPr>
        <p:txBody>
          <a:bodyPr/>
          <a:lstStyle/>
          <a:p>
            <a:r>
              <a:rPr lang="en-US" dirty="0" smtClean="0"/>
              <a:t>Tech Stats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914400"/>
            <a:ext cx="8001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CNW  (6 mo view)                                             </a:t>
            </a:r>
            <a:endParaRPr lang="en-US" dirty="0"/>
          </a:p>
          <a:p>
            <a:r>
              <a:rPr lang="en-US" dirty="0" smtClean="0"/>
              <a:t>Stock price is </a:t>
            </a:r>
            <a:r>
              <a:rPr lang="en-US" dirty="0" smtClean="0"/>
              <a:t>wedging, slopes </a:t>
            </a:r>
            <a:r>
              <a:rPr lang="en-US" dirty="0" smtClean="0"/>
              <a:t>indicate a break higher is more likely (from 50)</a:t>
            </a:r>
          </a:p>
          <a:p>
            <a:r>
              <a:rPr lang="en-US" dirty="0" smtClean="0"/>
              <a:t>Recent (6 mo) trough is ~40 (support), resistance </a:t>
            </a:r>
            <a:r>
              <a:rPr lang="en-US" dirty="0" smtClean="0"/>
              <a:t>recent high ~53</a:t>
            </a:r>
            <a:r>
              <a:rPr lang="en-US" dirty="0" smtClean="0"/>
              <a:t>, price target 50-51</a:t>
            </a:r>
          </a:p>
          <a:p>
            <a:r>
              <a:rPr lang="en-US" dirty="0"/>
              <a:t>A</a:t>
            </a:r>
            <a:r>
              <a:rPr lang="en-US" dirty="0" smtClean="0"/>
              <a:t>bove the 50 day moving aver </a:t>
            </a:r>
          </a:p>
          <a:p>
            <a:r>
              <a:rPr lang="en-US" dirty="0" smtClean="0"/>
              <a:t>MFI – 44 and trending up (positive)</a:t>
            </a:r>
            <a:endParaRPr lang="en-US" dirty="0"/>
          </a:p>
          <a:p>
            <a:r>
              <a:rPr lang="en-US" dirty="0" smtClean="0"/>
              <a:t>MACD </a:t>
            </a:r>
            <a:r>
              <a:rPr lang="en-US" dirty="0" smtClean="0"/>
              <a:t>– flat trend (neutral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RSI – 60 (70 is overbought) neutral to overbought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49" y="3048000"/>
            <a:ext cx="80010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8031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590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PDW Review Of CNW</vt:lpstr>
      <vt:lpstr>Summary </vt:lpstr>
      <vt:lpstr>Profile 1 </vt:lpstr>
      <vt:lpstr>Profile 2 – CNW is a distant No. 3+ after Fedex and UPS, gross margins similar to UPS, PEG 1.4 better than UPS, similar P/E, P/S low, UPS scale provides better Ops margin </vt:lpstr>
      <vt:lpstr>Recent News – Positive headline news, 2014 “winners”, Veterans support, good earnings, DOD award, CNBC pundits said trucking was due for increased earnings in 15 (Dec 31)</vt:lpstr>
      <vt:lpstr>Key Stats</vt:lpstr>
      <vt:lpstr>Good list of large institutional investors – they will likely drive how the stock behaves, no whales or activists</vt:lpstr>
      <vt:lpstr>Analysts – Close to fully valued, neutral/hold</vt:lpstr>
      <vt:lpstr>Tech Stats</vt:lpstr>
    </vt:vector>
  </TitlesOfParts>
  <Company>DuPont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PDW Revew Of ONN </dc:title>
  <dc:creator>WALLING, PHILIP D</dc:creator>
  <cp:lastModifiedBy>WALLING, PHILIP D</cp:lastModifiedBy>
  <cp:revision>66</cp:revision>
  <dcterms:created xsi:type="dcterms:W3CDTF">2014-12-12T12:53:36Z</dcterms:created>
  <dcterms:modified xsi:type="dcterms:W3CDTF">2015-01-01T18:03:40Z</dcterms:modified>
</cp:coreProperties>
</file>